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2" r:id="rId3"/>
    <p:sldId id="272" r:id="rId4"/>
    <p:sldId id="261" r:id="rId5"/>
    <p:sldId id="340" r:id="rId6"/>
    <p:sldId id="342" r:id="rId7"/>
    <p:sldId id="311" r:id="rId8"/>
    <p:sldId id="322" r:id="rId9"/>
    <p:sldId id="265" r:id="rId10"/>
    <p:sldId id="337" r:id="rId11"/>
    <p:sldId id="324" r:id="rId12"/>
    <p:sldId id="333" r:id="rId13"/>
    <p:sldId id="335" r:id="rId14"/>
    <p:sldId id="334" r:id="rId15"/>
    <p:sldId id="330" r:id="rId16"/>
    <p:sldId id="327" r:id="rId17"/>
    <p:sldId id="338" r:id="rId18"/>
    <p:sldId id="260" r:id="rId19"/>
    <p:sldId id="336" r:id="rId20"/>
    <p:sldId id="287" r:id="rId21"/>
    <p:sldId id="279" r:id="rId22"/>
    <p:sldId id="331" r:id="rId23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47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6" d="100"/>
        <a:sy n="146" d="100"/>
      </p:scale>
      <p:origin x="0" y="9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85EA7-6DAD-4472-B141-B57AF38B6E3F}" type="datetimeFigureOut">
              <a:rPr lang="ru-RU" smtClean="0"/>
              <a:pPr/>
              <a:t>22.01.23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9A7FA-E89C-4850-8867-6F0A720B2B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02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ECF05-0C94-4E35-9F50-3756C6CC80B6}" type="datetime1">
              <a:rPr lang="ru-RU" smtClean="0"/>
              <a:t>22.01.23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53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4354B-1731-4F52-BD34-C6693C894663}" type="datetime1">
              <a:rPr lang="ru-RU" smtClean="0"/>
              <a:t>22.01.23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49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BE6F8-790B-44DD-85BF-1FF1ACFF0715}" type="datetime1">
              <a:rPr lang="ru-RU" smtClean="0"/>
              <a:t>22.01.23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43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05221-3D18-49DD-9D2F-4AEEBBF2DF92}" type="datetime1">
              <a:rPr lang="ru-RU" smtClean="0"/>
              <a:t>22.01.23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09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23504-06E4-4AB8-9794-47E2CECD85E7}" type="datetime1">
              <a:rPr lang="ru-RU" smtClean="0"/>
              <a:t>22.01.23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CA25-3880-405E-96BF-B107241B2DE3}" type="datetime1">
              <a:rPr lang="ru-RU" smtClean="0"/>
              <a:t>22.01.23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90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386AB-FE7D-415C-AAC9-775CB6E00C1A}" type="datetime1">
              <a:rPr lang="ru-RU" smtClean="0"/>
              <a:t>22.01.23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C86AE-056D-42C7-A0BB-048F558727FA}" type="datetime1">
              <a:rPr lang="ru-RU" smtClean="0"/>
              <a:t>22.01.23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1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62ABF-20FF-447A-8E06-7B2EF5889138}" type="datetime1">
              <a:rPr lang="ru-RU" smtClean="0"/>
              <a:t>22.01.23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96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B53FB-0724-401C-8BA4-99BF9B2F9984}" type="datetime1">
              <a:rPr lang="ru-RU" smtClean="0"/>
              <a:t>22.01.23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64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FD60F-7F6B-4CAB-84FA-F6E8609D5315}" type="datetime1">
              <a:rPr lang="ru-RU" smtClean="0"/>
              <a:t>22.01.23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3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AB42E-3BE4-4FD0-95DB-DD68C6E1C99B}" type="datetime1">
              <a:rPr lang="ru-RU" smtClean="0"/>
              <a:t>22.01.23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09B3F-5A5B-4D58-B7E8-8FDD053333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85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783770" y="3610947"/>
            <a:ext cx="766043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31967" y="0"/>
            <a:ext cx="70000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b="1" dirty="0" smtClean="0">
              <a:solidFill>
                <a:srgbClr val="0070C0"/>
              </a:solidFill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Выступление директора МБОУ </a:t>
            </a: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«</a:t>
            </a:r>
            <a:r>
              <a:rPr lang="ru-RU" sz="2000" b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Русскошуганская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основная общеобразовательная школа имени </a:t>
            </a:r>
            <a:r>
              <a:rPr lang="ru-RU" sz="2000" b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П.Днепрова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Муслюмовского муниципального района РТ»</a:t>
            </a: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Фархутдинова Ф.К., депутата совета </a:t>
            </a:r>
            <a:r>
              <a:rPr lang="ru-RU" sz="2000" b="1" dirty="0" err="1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Шуганского</a:t>
            </a:r>
            <a:r>
              <a:rPr lang="ru-RU" sz="2000" b="1" dirty="0" smtClean="0">
                <a:solidFill>
                  <a:srgbClr val="0070C0"/>
                </a:solidFill>
                <a:latin typeface="Batang" panose="02030600000101010101" pitchFamily="18" charset="-127"/>
                <a:ea typeface="Batang" panose="02030600000101010101" pitchFamily="18" charset="-127"/>
                <a:cs typeface="Arial" panose="020B0604020202020204" pitchFamily="34" charset="0"/>
              </a:rPr>
              <a:t> сельского поселения от 3 округа</a:t>
            </a:r>
            <a:endParaRPr lang="ru-RU" sz="2000" b="1" dirty="0">
              <a:solidFill>
                <a:srgbClr val="0070C0"/>
              </a:solidFill>
              <a:latin typeface="Batang" panose="02030600000101010101" pitchFamily="18" charset="-127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3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825" y="74596"/>
            <a:ext cx="1101480" cy="137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132943"/>
            <a:ext cx="1122630" cy="601634"/>
          </a:xfrm>
          <a:prstGeom prst="rect">
            <a:avLst/>
          </a:prstGeom>
        </p:spPr>
      </p:pic>
      <p:pic>
        <p:nvPicPr>
          <p:cNvPr id="5" name="Picture 2" descr="C:\Users\галина\Desktop\выступление 23.01 1\IMG_27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656" y="2246769"/>
            <a:ext cx="6976659" cy="457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5805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2290" name="Picture 2" descr="C:\Users\галина\Desktop\выступление 23.01 1\IMG_318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1" r="4687" b="23273"/>
          <a:stretch/>
        </p:blipFill>
        <p:spPr bwMode="auto">
          <a:xfrm>
            <a:off x="0" y="57917"/>
            <a:ext cx="9144000" cy="347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галина\Desktop\выступлеения\20211005_1257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06" y="3643746"/>
            <a:ext cx="6210179" cy="321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97782" y="5140035"/>
            <a:ext cx="2355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Наши встречи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82" y="37135"/>
            <a:ext cx="877743" cy="46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57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3074" name="Picture 2" descr="C:\Users\галина\Desktop\выступление 23.01 1\IMG_313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"/>
          <a:stretch/>
        </p:blipFill>
        <p:spPr bwMode="auto">
          <a:xfrm>
            <a:off x="0" y="377019"/>
            <a:ext cx="9144000" cy="630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11" y="75394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44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4098" name="Picture 2" descr="C:\Users\галина\Desktop\выступление 23.01 1\IMG_36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07378" cy="434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132943"/>
            <a:ext cx="1122630" cy="601634"/>
          </a:xfrm>
          <a:prstGeom prst="rect">
            <a:avLst/>
          </a:prstGeom>
        </p:spPr>
      </p:pic>
      <p:pic>
        <p:nvPicPr>
          <p:cNvPr id="4099" name="Picture 3" descr="C:\Users\галина\Desktop\выступление 23.01 1\IMG_062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4" t="20930" r="11583"/>
          <a:stretch/>
        </p:blipFill>
        <p:spPr bwMode="auto">
          <a:xfrm>
            <a:off x="3726873" y="2471898"/>
            <a:ext cx="5417127" cy="43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85802" y="908411"/>
            <a:ext cx="19178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Ансамбль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«Звездочки»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3770" y="4987636"/>
            <a:ext cx="16095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Ансамбль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«Росинка»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31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10244" name="Picture 4" descr="C:\Users\галина\Desktop\выступление 23.01 1\IMG_057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5" t="2189" r="19603"/>
          <a:stretch/>
        </p:blipFill>
        <p:spPr bwMode="auto">
          <a:xfrm>
            <a:off x="3687657" y="-44528"/>
            <a:ext cx="2352926" cy="415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галина\Desktop\выступление 23.01 1\20220129_1132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90" t="26885" r="4687" b="24337"/>
          <a:stretch/>
        </p:blipFill>
        <p:spPr bwMode="auto">
          <a:xfrm>
            <a:off x="14650" y="3806019"/>
            <a:ext cx="6968041" cy="305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галина\Desktop\выступление 23.01 1\IMG_059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3" t="11410" r="20454" b="3101"/>
          <a:stretch/>
        </p:blipFill>
        <p:spPr bwMode="auto">
          <a:xfrm>
            <a:off x="168729" y="235528"/>
            <a:ext cx="3471316" cy="346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галина\Desktop\Рисунок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94" y="0"/>
            <a:ext cx="1619393" cy="56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C:\Users\галина\Desktop\15.02\IMG_05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719" y="367641"/>
            <a:ext cx="2910322" cy="320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65382" y="4824178"/>
            <a:ext cx="2171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Празднование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140-летия школы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29.01.2022 года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40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9218" name="Picture 2" descr="C:\Users\галина\Desktop\выступление 23.01 1\20230119_1419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18465"/>
          <a:stretch/>
        </p:blipFill>
        <p:spPr bwMode="auto">
          <a:xfrm>
            <a:off x="124691" y="0"/>
            <a:ext cx="6151417" cy="361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галина\Desktop\выступление 23.01 1\20230119_1420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" t="9754" b="25852"/>
          <a:stretch/>
        </p:blipFill>
        <p:spPr bwMode="auto">
          <a:xfrm>
            <a:off x="136914" y="3714435"/>
            <a:ext cx="6139194" cy="314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галина\Desktop\для выступл\IMG_308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8" r="10795"/>
          <a:stretch/>
        </p:blipFill>
        <p:spPr bwMode="auto">
          <a:xfrm>
            <a:off x="6358352" y="1454726"/>
            <a:ext cx="2688665" cy="336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галина\Desktop\Рисуно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180" y="252989"/>
            <a:ext cx="2075008" cy="72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65180" y="5286217"/>
            <a:ext cx="22509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Экспонаты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выставки часов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55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8195" name="Picture 3" descr="C:\Users\галина\Desktop\IMG_35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0"/>
            <a:ext cx="8908473" cy="378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галина\Desktop\выступление 23.01 1\IMG_35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8" t="17736" b="8366"/>
          <a:stretch/>
        </p:blipFill>
        <p:spPr bwMode="auto">
          <a:xfrm>
            <a:off x="138545" y="3816677"/>
            <a:ext cx="4890655" cy="3041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51814" y="4552508"/>
            <a:ext cx="33634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Призеры и победители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29-х соревнований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по волейболу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 кубок </a:t>
            </a:r>
            <a:r>
              <a:rPr lang="ru-RU" sz="2400" b="1" dirty="0" err="1" smtClean="0">
                <a:solidFill>
                  <a:srgbClr val="0070C0"/>
                </a:solidFill>
              </a:rPr>
              <a:t>П.Днепрова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6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4689" y="6340455"/>
            <a:ext cx="8892222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Уборка урожая на пришкольном участке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галина\Desktop\выступление 23.01 1\20221024_0916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7" t="9564" r="3125" b="3889"/>
          <a:stretch/>
        </p:blipFill>
        <p:spPr bwMode="auto">
          <a:xfrm>
            <a:off x="124688" y="96982"/>
            <a:ext cx="5564051" cy="410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галина\Desktop\выступление 23.01 1\IMG-20210911-WA00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4" t="20928" r="3125" b="8068"/>
          <a:stretch/>
        </p:blipFill>
        <p:spPr bwMode="auto">
          <a:xfrm>
            <a:off x="2791366" y="2416783"/>
            <a:ext cx="6352634" cy="392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729" y="96982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49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13314" name="Picture 2" descr="C:\Users\галина\Desktop\выступление 23.01 1\20220301_0948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1"/>
            <a:ext cx="5846618" cy="438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галина\Desktop\выступление 23.01 1\20220301_0953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836" y="2940627"/>
            <a:ext cx="5223164" cy="391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3235" y="5397299"/>
            <a:ext cx="35161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Интерактивная панель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«</a:t>
            </a:r>
            <a:r>
              <a:rPr lang="en-US" sz="2400" b="1" dirty="0" err="1" smtClean="0">
                <a:solidFill>
                  <a:srgbClr val="0070C0"/>
                </a:solidFill>
              </a:rPr>
              <a:t>Olodim</a:t>
            </a:r>
            <a:r>
              <a:rPr lang="tt-RU" sz="2400" b="1" dirty="0" smtClean="0">
                <a:solidFill>
                  <a:srgbClr val="0070C0"/>
                </a:solidFill>
              </a:rPr>
              <a:t>” </a:t>
            </a:r>
            <a:r>
              <a:rPr lang="ru-RU" sz="2400" b="1" dirty="0" smtClean="0">
                <a:solidFill>
                  <a:srgbClr val="0070C0"/>
                </a:solidFill>
              </a:rPr>
              <a:t>единственный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в нашем районе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7170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438" y="162503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27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0971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база школы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60095" y="1432930"/>
            <a:ext cx="6423810" cy="545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Оснащенность учебных кабинетов</a:t>
            </a:r>
            <a:endParaRPr lang="ru-RU" sz="2400" dirty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373020"/>
              </p:ext>
            </p:extLst>
          </p:nvPr>
        </p:nvGraphicFramePr>
        <p:xfrm>
          <a:off x="170728" y="2269602"/>
          <a:ext cx="8802544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1801"/>
                <a:gridCol w="2155372"/>
                <a:gridCol w="2155371"/>
              </a:tblGrid>
              <a:tr h="440500"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ед.</a:t>
                      </a:r>
                      <a:endParaRPr lang="ru-RU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r>
                        <a:rPr lang="ru-RU" sz="24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оснащения</a:t>
                      </a:r>
                      <a:endParaRPr lang="ru-RU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Персональные</a:t>
                      </a:r>
                      <a:r>
                        <a:rPr lang="ru-RU" sz="2400" b="1" kern="1200" baseline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компьютеры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Учительские ноутбуки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Проекционная</a:t>
                      </a:r>
                      <a:r>
                        <a:rPr lang="ru-RU" sz="24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техника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Интерактивная техника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400" b="1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2400" b="1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4050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Интерактивная панель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400" b="1" i="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b="1" i="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7566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Наглядно-иллюстративные материалы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24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9218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70" y="134793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58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1267" name="Picture 3" descr="C:\Users\галина\Desktop\выступление 23.01 1\IMG_11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" t="23060" r="1847" b="12199"/>
          <a:stretch/>
        </p:blipFill>
        <p:spPr bwMode="auto">
          <a:xfrm>
            <a:off x="425297" y="3187467"/>
            <a:ext cx="8174181" cy="3670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галина\Desktop\выступление 23.01 1\IMG_142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1" t="5288" r="13694"/>
          <a:stretch/>
        </p:blipFill>
        <p:spPr bwMode="auto">
          <a:xfrm>
            <a:off x="1398007" y="0"/>
            <a:ext cx="4270704" cy="360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25348" y="970094"/>
            <a:ext cx="26741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Наши победители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и призеры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82" y="162502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03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численности учащихся по ступеням обучения на начало учебного года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045124"/>
              </p:ext>
            </p:extLst>
          </p:nvPr>
        </p:nvGraphicFramePr>
        <p:xfrm>
          <a:off x="135290" y="1399310"/>
          <a:ext cx="8828601" cy="502904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77201"/>
                <a:gridCol w="1315989"/>
                <a:gridCol w="1399945"/>
                <a:gridCol w="1363425"/>
                <a:gridCol w="1229517"/>
                <a:gridCol w="1071262"/>
                <a:gridCol w="1071262"/>
              </a:tblGrid>
              <a:tr h="16552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первоклассников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уч-ся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ступень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(1-4 </a:t>
                      </a: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 ступень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(5-9 </a:t>
                      </a: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.)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Класс-</a:t>
                      </a: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компл</a:t>
                      </a: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Дошк.группа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2020-2021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2021-2022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28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8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2022-2023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47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2023-2024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2800" b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76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алина\Desktop\Шуга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073" y="116847"/>
            <a:ext cx="1036289" cy="129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83852" y="151098"/>
            <a:ext cx="65578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Имени Героя будем достойны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7170" name="Picture 2" descr="C:\Users\галина\Desktop\929e7bca9e0da3261ad3a9068ae8d1a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74" y="1336168"/>
            <a:ext cx="6948056" cy="525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галина\Desktop\1eac9f75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6" y="0"/>
            <a:ext cx="1336168" cy="133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25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6146" name="Picture 2" descr="C:\Users\галина\Desktop\L4isLJIFu5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9"/>
          <a:stretch/>
        </p:blipFill>
        <p:spPr bwMode="auto">
          <a:xfrm>
            <a:off x="97764" y="537448"/>
            <a:ext cx="8947717" cy="632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55" y="149440"/>
            <a:ext cx="1122630" cy="60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83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5122" name="Picture 2" descr="C:\Users\галина\Desktop\20201205_131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46" y="59539"/>
            <a:ext cx="8975535" cy="673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046" y="4086999"/>
            <a:ext cx="897553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внимание!</a:t>
            </a:r>
            <a:endParaRPr lang="ru-RU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42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01" y="356466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галина\Desktop\1eac9f75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036" y="208107"/>
            <a:ext cx="1503217" cy="150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24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РАСПРЕДЕЛЕНИЕ выпускников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649774"/>
              </p:ext>
            </p:extLst>
          </p:nvPr>
        </p:nvGraphicFramePr>
        <p:xfrm>
          <a:off x="220761" y="862149"/>
          <a:ext cx="8702478" cy="531165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3634"/>
                <a:gridCol w="1469746"/>
                <a:gridCol w="1634136"/>
                <a:gridCol w="1500950"/>
                <a:gridCol w="1450417"/>
                <a:gridCol w="1253595"/>
              </a:tblGrid>
              <a:tr h="20198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год</a:t>
                      </a:r>
                      <a:endParaRPr lang="ru-RU" sz="18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выпускников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Средние и средне- </a:t>
                      </a:r>
                      <a:r>
                        <a:rPr lang="ru-RU" sz="2000" b="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специальные учебные заведения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Муслюмовский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политехникум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Муслюмовский</a:t>
                      </a: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лицей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Трудоустроены</a:t>
                      </a:r>
                      <a:endParaRPr lang="ru-RU" sz="20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4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2020-2021</a:t>
                      </a:r>
                      <a:endParaRPr lang="ru-RU" sz="24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2021-2022</a:t>
                      </a:r>
                      <a:endParaRPr lang="ru-RU" sz="2400" b="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32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25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2022-2023 прогноз</a:t>
                      </a:r>
                      <a:endParaRPr lang="ru-RU" sz="2400" b="0" i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3200" b="1" i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3200" b="1" i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3200" b="1" i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3200" b="1" i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200" b="1" i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3200" b="1" i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42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образования педагогов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721277"/>
              </p:ext>
            </p:extLst>
          </p:nvPr>
        </p:nvGraphicFramePr>
        <p:xfrm>
          <a:off x="133350" y="547193"/>
          <a:ext cx="8821785" cy="29745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60255"/>
                <a:gridCol w="1260255"/>
                <a:gridCol w="1260255"/>
                <a:gridCol w="1260255"/>
                <a:gridCol w="1260255"/>
                <a:gridCol w="1260255"/>
                <a:gridCol w="1260255"/>
              </a:tblGrid>
              <a:tr h="13435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Учебный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</a:p>
                    <a:p>
                      <a:pPr algn="ctr"/>
                      <a:r>
                        <a:rPr lang="ru-RU" dirty="0" smtClean="0"/>
                        <a:t>педагогов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 высшим образованием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 </a:t>
                      </a:r>
                      <a:r>
                        <a:rPr lang="ru-RU" dirty="0" err="1" smtClean="0"/>
                        <a:t>среднеспец</a:t>
                      </a:r>
                      <a:r>
                        <a:rPr lang="ru-RU" dirty="0" smtClean="0"/>
                        <a:t>. образованием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Пенсионного возраста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Внешних совместителей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 иных работников</a:t>
                      </a:r>
                      <a:endParaRPr lang="ru-RU" dirty="0"/>
                    </a:p>
                  </a:txBody>
                  <a:tcPr/>
                </a:tc>
              </a:tr>
              <a:tr h="755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2021-2022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55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2022-2023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33350" y="3681922"/>
            <a:ext cx="8877300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Квалификационные категории педагогов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372381"/>
              </p:ext>
            </p:extLst>
          </p:nvPr>
        </p:nvGraphicFramePr>
        <p:xfrm>
          <a:off x="133350" y="4201161"/>
          <a:ext cx="8750298" cy="2656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8383"/>
                <a:gridCol w="1458383"/>
                <a:gridCol w="1458383"/>
                <a:gridCol w="1458383"/>
                <a:gridCol w="1458383"/>
                <a:gridCol w="1458383"/>
              </a:tblGrid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Учебный год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Количество педагогов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 высшей категорией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 первой категорией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СЗД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Без категории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2020-2021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2021-2022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519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2022-2023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16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84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38129"/>
              </p:ext>
            </p:extLst>
          </p:nvPr>
        </p:nvGraphicFramePr>
        <p:xfrm>
          <a:off x="148511" y="2479964"/>
          <a:ext cx="8856943" cy="3708381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1239193"/>
                <a:gridCol w="1269625"/>
                <a:gridCol w="1269625"/>
                <a:gridCol w="1269625"/>
                <a:gridCol w="1269625"/>
                <a:gridCol w="1269625"/>
                <a:gridCol w="1269625"/>
              </a:tblGrid>
              <a:tr h="1513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Учебный год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Количество учащихся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аттестованы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Успеваемость  %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Качество  %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отличников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Кол-во ударников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2021-2022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2000" dirty="0" err="1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четв</a:t>
                      </a:r>
                      <a:endParaRPr lang="ru-RU" sz="20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2022-2023 </a:t>
                      </a:r>
                      <a:r>
                        <a:rPr lang="ru-RU" sz="2000" dirty="0" err="1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уг</a:t>
                      </a:r>
                      <a:endParaRPr lang="ru-RU" sz="20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2000" dirty="0" err="1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четв</a:t>
                      </a:r>
                      <a:r>
                        <a:rPr lang="ru-RU" sz="20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-4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+5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lang="ru-RU" sz="2400" b="1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0836" y="1620872"/>
            <a:ext cx="8880764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обучения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01" y="245629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23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Материально-техническая база школы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198889"/>
              </p:ext>
            </p:extLst>
          </p:nvPr>
        </p:nvGraphicFramePr>
        <p:xfrm>
          <a:off x="105747" y="603898"/>
          <a:ext cx="8907625" cy="515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4367"/>
                <a:gridCol w="2491274"/>
                <a:gridCol w="2341984"/>
              </a:tblGrid>
              <a:tr h="370840">
                <a:tc>
                  <a:txBody>
                    <a:bodyPr/>
                    <a:lstStyle/>
                    <a:p>
                      <a:endParaRPr lang="ru-RU" sz="2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ед.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Площадь (м</a:t>
                      </a:r>
                      <a:r>
                        <a:rPr lang="ru-RU" sz="2000" baseline="30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Всего помещений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1347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Учебные кабинеты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337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Лаборатории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8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Спортивный зал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10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Спортивная площадка</a:t>
                      </a:r>
                      <a:endParaRPr lang="ru-RU" sz="2000" kern="12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Актовый зал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Мастерские</a:t>
                      </a:r>
                      <a:endParaRPr lang="ru-RU" sz="2000" kern="12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Столовая</a:t>
                      </a:r>
                      <a:endParaRPr lang="ru-RU" sz="2000" kern="12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Посадочных</a:t>
                      </a:r>
                      <a:r>
                        <a:rPr lang="ru-RU" sz="2000" b="1" baseline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мест</a:t>
                      </a:r>
                      <a:endParaRPr lang="ru-RU" sz="2000" b="1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Площадь пришкольного учебно-опытного участка</a:t>
                      </a:r>
                      <a:endParaRPr lang="ru-RU" sz="2000" kern="12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10000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Библиотека</a:t>
                      </a:r>
                      <a:endParaRPr lang="ru-RU" sz="2000" kern="12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книжный фонд </a:t>
                      </a:r>
                      <a:endParaRPr lang="ru-RU" sz="2000" kern="1200" dirty="0" smtClean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2000" b="1" kern="1200" dirty="0" err="1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т.ч</a:t>
                      </a:r>
                      <a:r>
                        <a:rPr lang="ru-RU" sz="20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учебников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0C0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2120</a:t>
                      </a:r>
                      <a:endParaRPr lang="ru-RU" b="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ru-RU" sz="2000" dirty="0">
                        <a:solidFill>
                          <a:srgbClr val="0070C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69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ФФК\Desktop\публичный отчет\20181213_1221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6" y="174171"/>
            <a:ext cx="8828314" cy="6621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0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29" y="314903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92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3" name="Picture 2" descr="C:\Users\галина\Desktop\выступление 23.01 1\IMG_13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73"/>
          <a:stretch/>
        </p:blipFill>
        <p:spPr bwMode="auto">
          <a:xfrm>
            <a:off x="0" y="1"/>
            <a:ext cx="5527964" cy="324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алина\Desktop\выступление 23.01 1\IMG_134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1" t="22208" r="15199" b="6449"/>
          <a:stretch/>
        </p:blipFill>
        <p:spPr bwMode="auto">
          <a:xfrm>
            <a:off x="0" y="3146843"/>
            <a:ext cx="5527964" cy="371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галина\Desktop\выступление 23.01 1\IMG_138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9" r="11364"/>
          <a:stretch/>
        </p:blipFill>
        <p:spPr bwMode="auto">
          <a:xfrm>
            <a:off x="5527964" y="328614"/>
            <a:ext cx="3526842" cy="395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20690" y="4779818"/>
            <a:ext cx="262546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8 мая 2022 года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празднование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77-ой годовщины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Великой Победы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галина\Desktop\Рисунок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176357"/>
            <a:ext cx="1127125" cy="60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00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внеурочной работы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494964"/>
              </p:ext>
            </p:extLst>
          </p:nvPr>
        </p:nvGraphicFramePr>
        <p:xfrm>
          <a:off x="124689" y="640773"/>
          <a:ext cx="8866910" cy="49841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3919"/>
                <a:gridCol w="1254313"/>
                <a:gridCol w="1096226"/>
                <a:gridCol w="1096226"/>
                <a:gridCol w="1096226"/>
              </a:tblGrid>
              <a:tr h="1015294">
                <a:tc>
                  <a:txBody>
                    <a:bodyPr/>
                    <a:lstStyle/>
                    <a:p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2019-2020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2020-2021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2021-2022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2022-2023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часов в неделю, отводимых на кружки, секции и другие формы организации дополнительного образования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кружков, секций, консультативных групп и других форм организации внеурочной работы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1322959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учащихся в % от общего числа учащихся, занятых дополнительным образованием во внеурочное время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</a:t>
                      </a:r>
                      <a:endParaRPr lang="ru-RU" sz="2400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09B3F-5A5B-4D58-B7E8-8FDD0533333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4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1977</TotalTime>
  <Words>485</Words>
  <Application>Microsoft Office PowerPoint</Application>
  <PresentationFormat>Экран (4:3)</PresentationFormat>
  <Paragraphs>283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Эльвир Зарипов</dc:creator>
  <cp:lastModifiedBy>ФФК</cp:lastModifiedBy>
  <cp:revision>230</cp:revision>
  <dcterms:created xsi:type="dcterms:W3CDTF">2016-03-01T11:03:30Z</dcterms:created>
  <dcterms:modified xsi:type="dcterms:W3CDTF">2023-01-22T10:54:38Z</dcterms:modified>
</cp:coreProperties>
</file>